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88" r:id="rId3"/>
    <p:sldId id="291" r:id="rId4"/>
    <p:sldId id="296" r:id="rId5"/>
    <p:sldId id="315" r:id="rId6"/>
    <p:sldId id="316" r:id="rId7"/>
    <p:sldId id="281" r:id="rId8"/>
    <p:sldId id="317" r:id="rId9"/>
    <p:sldId id="319" r:id="rId10"/>
    <p:sldId id="318" r:id="rId11"/>
    <p:sldId id="320" r:id="rId12"/>
    <p:sldId id="321" r:id="rId13"/>
    <p:sldId id="287" r:id="rId14"/>
    <p:sldId id="311" r:id="rId15"/>
    <p:sldId id="314" r:id="rId16"/>
    <p:sldId id="284" r:id="rId17"/>
    <p:sldId id="322" r:id="rId18"/>
    <p:sldId id="323" r:id="rId19"/>
    <p:sldId id="297" r:id="rId20"/>
    <p:sldId id="286" r:id="rId21"/>
    <p:sldId id="298" r:id="rId22"/>
    <p:sldId id="283" r:id="rId23"/>
    <p:sldId id="324" r:id="rId24"/>
  </p:sldIdLst>
  <p:sldSz cx="9144000" cy="6858000" type="screen4x3"/>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8" autoAdjust="0"/>
  </p:normalViewPr>
  <p:slideViewPr>
    <p:cSldViewPr>
      <p:cViewPr varScale="1">
        <p:scale>
          <a:sx n="81" d="100"/>
          <a:sy n="81" d="100"/>
        </p:scale>
        <p:origin x="778"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BA743895-7619-409B-8F23-1841F7E7020E}" type="datetimeFigureOut">
              <a:rPr lang="nl-NL" smtClean="0"/>
              <a:t>4-3-2021</a:t>
            </a:fld>
            <a:endParaRPr lang="nl-NL"/>
          </a:p>
        </p:txBody>
      </p:sp>
      <p:sp>
        <p:nvSpPr>
          <p:cNvPr id="4" name="Tijdelijke aanduiding voor voettekst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566FAC64-AE6D-47FE-9F82-63704C2D84C3}" type="slidenum">
              <a:rPr lang="nl-NL" smtClean="0"/>
              <a:t>‹nr.›</a:t>
            </a:fld>
            <a:endParaRPr lang="nl-NL"/>
          </a:p>
        </p:txBody>
      </p:sp>
    </p:spTree>
    <p:extLst>
      <p:ext uri="{BB962C8B-B14F-4D97-AF65-F5344CB8AC3E}">
        <p14:creationId xmlns:p14="http://schemas.microsoft.com/office/powerpoint/2010/main" val="55379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250" cy="49641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8250" y="1"/>
            <a:ext cx="2889250" cy="496412"/>
          </a:xfrm>
          <a:prstGeom prst="rect">
            <a:avLst/>
          </a:prstGeom>
        </p:spPr>
        <p:txBody>
          <a:bodyPr vert="horz" lIns="91440" tIns="45720" rIns="91440" bIns="45720" rtlCol="0"/>
          <a:lstStyle>
            <a:lvl1pPr algn="r">
              <a:defRPr sz="1200"/>
            </a:lvl1pPr>
          </a:lstStyle>
          <a:p>
            <a:fld id="{3718EE87-0EFD-436B-8468-2D5B3D122E58}" type="datetimeFigureOut">
              <a:rPr lang="nl-NL" smtClean="0"/>
              <a:t>4-3-2021</a:t>
            </a:fld>
            <a:endParaRPr lang="nl-NL"/>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750" y="4715113"/>
            <a:ext cx="5335588" cy="4467706"/>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630"/>
            <a:ext cx="2889250"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8250" y="9428630"/>
            <a:ext cx="2889250" cy="496411"/>
          </a:xfrm>
          <a:prstGeom prst="rect">
            <a:avLst/>
          </a:prstGeom>
        </p:spPr>
        <p:txBody>
          <a:bodyPr vert="horz" lIns="91440" tIns="45720" rIns="91440" bIns="45720" rtlCol="0" anchor="b"/>
          <a:lstStyle>
            <a:lvl1pPr algn="r">
              <a:defRPr sz="1200"/>
            </a:lvl1pPr>
          </a:lstStyle>
          <a:p>
            <a:fld id="{5A1C20EE-FFC7-4FA3-8B73-515F2360B9B8}" type="slidenum">
              <a:rPr lang="nl-NL" smtClean="0"/>
              <a:t>‹nr.›</a:t>
            </a:fld>
            <a:endParaRPr lang="nl-NL"/>
          </a:p>
        </p:txBody>
      </p:sp>
    </p:spTree>
    <p:extLst>
      <p:ext uri="{BB962C8B-B14F-4D97-AF65-F5344CB8AC3E}">
        <p14:creationId xmlns:p14="http://schemas.microsoft.com/office/powerpoint/2010/main" val="49472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A1C20EE-FFC7-4FA3-8B73-515F2360B9B8}" type="slidenum">
              <a:rPr lang="nl-NL" smtClean="0"/>
              <a:t>1</a:t>
            </a:fld>
            <a:endParaRPr lang="nl-NL"/>
          </a:p>
        </p:txBody>
      </p:sp>
    </p:spTree>
    <p:extLst>
      <p:ext uri="{BB962C8B-B14F-4D97-AF65-F5344CB8AC3E}">
        <p14:creationId xmlns:p14="http://schemas.microsoft.com/office/powerpoint/2010/main" val="152345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MVO?</a:t>
            </a:r>
          </a:p>
          <a:p>
            <a:endParaRPr lang="nl-NL" dirty="0"/>
          </a:p>
          <a:p>
            <a:r>
              <a:rPr lang="nl-NL" sz="1100" dirty="0"/>
              <a:t>Bedrijven hebben verschillende redenen om zich met MVO bezig te houden. In de praktijk spelen altijd meerdere motieven een rol. We onderscheiden 3 hoofdmotieven:</a:t>
            </a:r>
          </a:p>
          <a:p>
            <a:r>
              <a:rPr lang="nl-NL" sz="1100" dirty="0"/>
              <a:t> </a:t>
            </a:r>
          </a:p>
          <a:p>
            <a:r>
              <a:rPr lang="nl-NL" sz="1100" dirty="0"/>
              <a:t>MVO omdat het loont </a:t>
            </a:r>
          </a:p>
          <a:p>
            <a:r>
              <a:rPr lang="nl-NL" sz="1100" dirty="0"/>
              <a:t>MVO draagt bij aan de financiële prestaties van bedrijven. Onder meer door de stijgende vraag naar duurzame producten en diensten, maar bijvoorbeeld ook omdat MVO de arbeidsproductiviteit verhoogt. In ons dossier MVO loont vindt u alle financiële voordelen van MVO op een rij.</a:t>
            </a:r>
          </a:p>
          <a:p>
            <a:r>
              <a:rPr lang="nl-NL" sz="1100" dirty="0"/>
              <a:t> </a:t>
            </a:r>
          </a:p>
          <a:p>
            <a:r>
              <a:rPr lang="nl-NL" sz="1100" dirty="0"/>
              <a:t>MVO omdat het moet </a:t>
            </a:r>
          </a:p>
          <a:p>
            <a:r>
              <a:rPr lang="nl-NL" sz="1100" dirty="0"/>
              <a:t>Soms worden bedrijven gedwongen om zich (meer) met MVO bezig te houden. Bijvoorbeeld door consumentenboycots, mediaschandalen, stakingen of ingrijpen van de overheid. Vaak houden ze zich dan niet aan de minimale maatschappelijke normen, waardoor ze hun ‘</a:t>
            </a:r>
            <a:r>
              <a:rPr lang="nl-NL" sz="1100" dirty="0" err="1"/>
              <a:t>license</a:t>
            </a:r>
            <a:r>
              <a:rPr lang="nl-NL" sz="1100" dirty="0"/>
              <a:t> </a:t>
            </a:r>
            <a:r>
              <a:rPr lang="nl-NL" sz="1100" dirty="0" err="1"/>
              <a:t>to</a:t>
            </a:r>
            <a:r>
              <a:rPr lang="nl-NL" sz="1100" dirty="0"/>
              <a:t> </a:t>
            </a:r>
            <a:r>
              <a:rPr lang="nl-NL" sz="1100" dirty="0" err="1"/>
              <a:t>operate</a:t>
            </a:r>
            <a:r>
              <a:rPr lang="nl-NL" sz="1100" dirty="0"/>
              <a:t>’ verliezen. Bedrijven die zich met MVO bezig houden krijgen minder te maken met zulke acties en boycots.</a:t>
            </a:r>
          </a:p>
          <a:p>
            <a:r>
              <a:rPr lang="nl-NL" sz="1100" dirty="0"/>
              <a:t> </a:t>
            </a:r>
          </a:p>
          <a:p>
            <a:r>
              <a:rPr lang="nl-NL" sz="1100" dirty="0"/>
              <a:t>MVO omdat het hoort </a:t>
            </a:r>
          </a:p>
          <a:p>
            <a:r>
              <a:rPr lang="nl-NL" sz="1100" dirty="0"/>
              <a:t>Niet alleen financiële overwegingen spelen een rol bij MVO. Veel bedrijven doen het omdat zij een steentje willen bijdragen aan de maatschappij en ze het milieu niet teveel willen belasten. Ze doen aan MVO omdat ze vinden dat het hoort. Bij sommige ondernemingen, zoals </a:t>
            </a:r>
            <a:r>
              <a:rPr lang="nl-NL" sz="1100" dirty="0" err="1"/>
              <a:t>Triodos</a:t>
            </a:r>
            <a:r>
              <a:rPr lang="nl-NL" sz="1100" dirty="0"/>
              <a:t> Bank en Ecostyle, liggen ethische motieven zelfs aan de basis van het bedrijf. Duurzaamheid vormt de kern van hun bedrijfsstrategie</a:t>
            </a:r>
            <a:r>
              <a:rPr lang="nl-NL" dirty="0"/>
              <a:t>.</a:t>
            </a:r>
          </a:p>
          <a:p>
            <a:endParaRPr lang="nl-NL" dirty="0"/>
          </a:p>
        </p:txBody>
      </p:sp>
      <p:sp>
        <p:nvSpPr>
          <p:cNvPr id="4" name="Tijdelijke aanduiding voor dianummer 3"/>
          <p:cNvSpPr>
            <a:spLocks noGrp="1"/>
          </p:cNvSpPr>
          <p:nvPr>
            <p:ph type="sldNum" sz="quarter" idx="10"/>
          </p:nvPr>
        </p:nvSpPr>
        <p:spPr/>
        <p:txBody>
          <a:bodyPr/>
          <a:lstStyle/>
          <a:p>
            <a:fld id="{75D5DC74-B6C5-453A-BA10-86CCB3BEEC70}" type="slidenum">
              <a:rPr lang="nl-NL" smtClean="0"/>
              <a:t>3</a:t>
            </a:fld>
            <a:endParaRPr lang="nl-NL"/>
          </a:p>
        </p:txBody>
      </p:sp>
    </p:spTree>
    <p:extLst>
      <p:ext uri="{BB962C8B-B14F-4D97-AF65-F5344CB8AC3E}">
        <p14:creationId xmlns:p14="http://schemas.microsoft.com/office/powerpoint/2010/main" val="3657093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88B96D6-23DC-42F7-9FF5-BC4024A1B23A}" type="datetime1">
              <a:rPr lang="nl-NL" smtClean="0"/>
              <a:t>4-3-2021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FD45266-F890-4970-A83C-6C5D146B1C33}" type="datetime1">
              <a:rPr lang="nl-NL" smtClean="0"/>
              <a:t>4-3-2021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CD08EB-AD44-4151-9FD5-81212A6F9907}" type="datetime1">
              <a:rPr lang="nl-NL" smtClean="0"/>
              <a:t>4-3-2021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408E49E-63D4-4733-BA6A-346356CB46FE}" type="datetime1">
              <a:rPr lang="nl-NL" smtClean="0"/>
              <a:t>4-3-2021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FB11C57-4A85-4438-B9F3-8AB5696A2A7E}" type="datetime1">
              <a:rPr lang="nl-NL" smtClean="0"/>
              <a:t>4-3-2021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CD3091-38EB-4999-A78D-45CD8CD3BC30}" type="datetime1">
              <a:rPr lang="nl-NL" smtClean="0"/>
              <a:t>4-3-2021</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9A70636-0A64-45ED-A0FD-74AABE82D857}" type="datetime1">
              <a:rPr lang="nl-NL" smtClean="0"/>
              <a:t>4-3-2021</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1152262-A4DB-4E6A-B188-D6117ED32057}" type="datetime1">
              <a:rPr lang="nl-NL" smtClean="0"/>
              <a:t>4-3-2021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F4CBB3-F458-4F3F-A9C5-FEE92DDE0966}" type="datetime1">
              <a:rPr lang="nl-NL" smtClean="0"/>
              <a:t>4-3-2021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A6EC532-6837-4A6E-8415-84D5D1D9830D}" type="datetime1">
              <a:rPr lang="nl-NL" smtClean="0"/>
              <a:t>4-3-2021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D31F9-A8C3-401F-83B7-60F2CD688380}" type="datetime1">
              <a:rPr lang="nl-NL" smtClean="0"/>
              <a:t>4-3-2021</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06-09-2016</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88"/>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p:txBody>
          <a:bodyPr/>
          <a:lstStyle/>
          <a:p>
            <a:r>
              <a:rPr lang="nl-NL" dirty="0"/>
              <a:t>Het brandstofsysteem</a:t>
            </a:r>
          </a:p>
        </p:txBody>
      </p:sp>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424030018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38403C-81C5-4C55-9DB4-84FF27091B72}"/>
              </a:ext>
            </a:extLst>
          </p:cNvPr>
          <p:cNvSpPr>
            <a:spLocks noGrp="1"/>
          </p:cNvSpPr>
          <p:nvPr>
            <p:ph type="title"/>
          </p:nvPr>
        </p:nvSpPr>
        <p:spPr/>
        <p:txBody>
          <a:bodyPr/>
          <a:lstStyle/>
          <a:p>
            <a:r>
              <a:rPr lang="nl-NL" dirty="0"/>
              <a:t>Brandstof opvoerpompje membraam</a:t>
            </a:r>
          </a:p>
        </p:txBody>
      </p:sp>
      <p:pic>
        <p:nvPicPr>
          <p:cNvPr id="5" name="Tijdelijke aanduiding voor inhoud 4">
            <a:extLst>
              <a:ext uri="{FF2B5EF4-FFF2-40B4-BE49-F238E27FC236}">
                <a16:creationId xmlns:a16="http://schemas.microsoft.com/office/drawing/2014/main" id="{ECF3D235-D115-4770-8C31-28A3D28EF3E7}"/>
              </a:ext>
            </a:extLst>
          </p:cNvPr>
          <p:cNvPicPr>
            <a:picLocks noGrp="1" noChangeAspect="1"/>
          </p:cNvPicPr>
          <p:nvPr>
            <p:ph idx="1"/>
          </p:nvPr>
        </p:nvPicPr>
        <p:blipFill>
          <a:blip r:embed="rId2"/>
          <a:stretch>
            <a:fillRect/>
          </a:stretch>
        </p:blipFill>
        <p:spPr>
          <a:xfrm>
            <a:off x="2906712" y="1508919"/>
            <a:ext cx="4924425" cy="4305300"/>
          </a:xfrm>
        </p:spPr>
      </p:pic>
    </p:spTree>
    <p:extLst>
      <p:ext uri="{BB962C8B-B14F-4D97-AF65-F5344CB8AC3E}">
        <p14:creationId xmlns:p14="http://schemas.microsoft.com/office/powerpoint/2010/main" val="1201482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C318C3-CBD7-4FD7-9049-4B029387740B}"/>
              </a:ext>
            </a:extLst>
          </p:cNvPr>
          <p:cNvSpPr>
            <a:spLocks noGrp="1"/>
          </p:cNvSpPr>
          <p:nvPr>
            <p:ph type="title"/>
          </p:nvPr>
        </p:nvSpPr>
        <p:spPr>
          <a:xfrm>
            <a:off x="1979712" y="260648"/>
            <a:ext cx="6645424" cy="648072"/>
          </a:xfrm>
        </p:spPr>
        <p:txBody>
          <a:bodyPr/>
          <a:lstStyle/>
          <a:p>
            <a:r>
              <a:rPr lang="nl-NL" dirty="0"/>
              <a:t>plunjer brandstof opvoerpompje</a:t>
            </a:r>
          </a:p>
        </p:txBody>
      </p:sp>
      <p:pic>
        <p:nvPicPr>
          <p:cNvPr id="3074" name="Picture 2" descr="Opvoerpomp Volvo Penta / Scania / DAF - AB Marine service">
            <a:extLst>
              <a:ext uri="{FF2B5EF4-FFF2-40B4-BE49-F238E27FC236}">
                <a16:creationId xmlns:a16="http://schemas.microsoft.com/office/drawing/2014/main" id="{7BD7431B-2B35-480A-B1E6-67F1F010AF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1942459"/>
            <a:ext cx="4741766" cy="492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986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A5316-585F-44AA-829F-B3EB6E8EF1CA}"/>
              </a:ext>
            </a:extLst>
          </p:cNvPr>
          <p:cNvSpPr>
            <a:spLocks noGrp="1"/>
          </p:cNvSpPr>
          <p:nvPr>
            <p:ph type="title"/>
          </p:nvPr>
        </p:nvSpPr>
        <p:spPr/>
        <p:txBody>
          <a:bodyPr/>
          <a:lstStyle/>
          <a:p>
            <a:pPr algn="ctr"/>
            <a:r>
              <a:rPr lang="nl-NL" dirty="0" err="1"/>
              <a:t>Fijnfilters</a:t>
            </a:r>
            <a:r>
              <a:rPr lang="nl-NL" dirty="0"/>
              <a:t> in verschillende uitvoeringen</a:t>
            </a:r>
          </a:p>
        </p:txBody>
      </p:sp>
      <p:pic>
        <p:nvPicPr>
          <p:cNvPr id="5122" name="Picture 2" descr="De beste brandstoffilters voor dieselmotoren. Welk brandstoffilter is het  beste voor een dieselmotor? Niet zo eenvoudig. Wanneer te veranderen en hoe  te installeren">
            <a:extLst>
              <a:ext uri="{FF2B5EF4-FFF2-40B4-BE49-F238E27FC236}">
                <a16:creationId xmlns:a16="http://schemas.microsoft.com/office/drawing/2014/main" id="{FED1EE0C-63DD-4407-8B60-3FF5E8C05F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36096" y="2780928"/>
            <a:ext cx="3409572" cy="255418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RANDSTOF FILTERS">
            <a:extLst>
              <a:ext uri="{FF2B5EF4-FFF2-40B4-BE49-F238E27FC236}">
                <a16:creationId xmlns:a16="http://schemas.microsoft.com/office/drawing/2014/main" id="{23949C1C-03EA-441E-B997-1EED8C54C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074" y="3284984"/>
            <a:ext cx="3145532" cy="314553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Ontdek de fabrikant Brandstof Fijnfilter van hoge kwaliteit voor Brandstof  Fijnfilter bij Alibaba.com">
            <a:extLst>
              <a:ext uri="{FF2B5EF4-FFF2-40B4-BE49-F238E27FC236}">
                <a16:creationId xmlns:a16="http://schemas.microsoft.com/office/drawing/2014/main" id="{19FF4B6F-BF8A-4E4E-9B41-7D34E69B3A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7664" y="1149047"/>
            <a:ext cx="2140482" cy="1969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749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Diesel brandstofsysteem met lijnpomp</a:t>
            </a:r>
          </a:p>
        </p:txBody>
      </p:sp>
      <p:sp>
        <p:nvSpPr>
          <p:cNvPr id="3" name="Tijdelijke aanduiding voor inhoud 2"/>
          <p:cNvSpPr>
            <a:spLocks noGrp="1"/>
          </p:cNvSpPr>
          <p:nvPr>
            <p:ph idx="1"/>
          </p:nvPr>
        </p:nvSpPr>
        <p:spPr/>
        <p:txBody>
          <a:bodyPr/>
          <a:lstStyle/>
          <a:p>
            <a:pPr marL="0" indent="0">
              <a:buNone/>
            </a:pPr>
            <a:endParaRPr lang="nl-NL" dirty="0"/>
          </a:p>
          <a:p>
            <a:endParaRPr lang="nl-NL" dirty="0"/>
          </a:p>
        </p:txBody>
      </p:sp>
      <p:pic>
        <p:nvPicPr>
          <p:cNvPr id="1026" name="Picture 2" descr="Dieselsysteem ontluchten na leegvaren tank | Botenwacht pechhulp">
            <a:extLst>
              <a:ext uri="{FF2B5EF4-FFF2-40B4-BE49-F238E27FC236}">
                <a16:creationId xmlns:a16="http://schemas.microsoft.com/office/drawing/2014/main" id="{354CAC24-39C1-4A75-8E2B-8F5A97CEE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540539"/>
            <a:ext cx="4680520" cy="5148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212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lijnpomp</a:t>
            </a:r>
          </a:p>
        </p:txBody>
      </p:sp>
      <p:pic>
        <p:nvPicPr>
          <p:cNvPr id="6146" name="Picture 2" descr="index">
            <a:extLst>
              <a:ext uri="{FF2B5EF4-FFF2-40B4-BE49-F238E27FC236}">
                <a16:creationId xmlns:a16="http://schemas.microsoft.com/office/drawing/2014/main" id="{FB4C5212-0AD9-4784-BF94-CDEA8755EDF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44815" y="1664804"/>
            <a:ext cx="6418669"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271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In de praktijk</a:t>
            </a:r>
          </a:p>
        </p:txBody>
      </p:sp>
      <p:pic>
        <p:nvPicPr>
          <p:cNvPr id="2050" name="Picture 2" descr="200D dieselpomp op tijd stellen : Diesel Specifiek">
            <a:extLst>
              <a:ext uri="{FF2B5EF4-FFF2-40B4-BE49-F238E27FC236}">
                <a16:creationId xmlns:a16="http://schemas.microsoft.com/office/drawing/2014/main" id="{9BFBF8B5-3655-4917-B5A3-67D71E9400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050" y="1795264"/>
            <a:ext cx="6635750" cy="3732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945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br>
              <a:rPr lang="nl-NL" dirty="0"/>
            </a:br>
            <a:r>
              <a:rPr lang="nl-NL" dirty="0"/>
              <a:t>werking van een lijnpomp</a:t>
            </a:r>
          </a:p>
        </p:txBody>
      </p:sp>
      <p:pic>
        <p:nvPicPr>
          <p:cNvPr id="4100" name="Picture 4" descr="Brandstofpomp dieselmotor | MVWautotechniek.nl">
            <a:extLst>
              <a:ext uri="{FF2B5EF4-FFF2-40B4-BE49-F238E27FC236}">
                <a16:creationId xmlns:a16="http://schemas.microsoft.com/office/drawing/2014/main" id="{5D4B5D91-8B1A-4D01-8F56-04F3619FBF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293096"/>
            <a:ext cx="2466975" cy="18573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ieselmanagement (3)">
            <a:extLst>
              <a:ext uri="{FF2B5EF4-FFF2-40B4-BE49-F238E27FC236}">
                <a16:creationId xmlns:a16="http://schemas.microsoft.com/office/drawing/2014/main" id="{879E5995-05D7-4710-8990-2EF47FF6663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19852" y="1799177"/>
            <a:ext cx="6645424" cy="215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160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B6C5A9-3135-46C9-9F10-913B36C8A56B}"/>
              </a:ext>
            </a:extLst>
          </p:cNvPr>
          <p:cNvSpPr>
            <a:spLocks noGrp="1"/>
          </p:cNvSpPr>
          <p:nvPr>
            <p:ph type="title"/>
          </p:nvPr>
        </p:nvSpPr>
        <p:spPr/>
        <p:txBody>
          <a:bodyPr/>
          <a:lstStyle/>
          <a:p>
            <a:pPr algn="ctr"/>
            <a:r>
              <a:rPr lang="nl-NL" dirty="0"/>
              <a:t>roterende pomp</a:t>
            </a:r>
          </a:p>
        </p:txBody>
      </p:sp>
      <p:pic>
        <p:nvPicPr>
          <p:cNvPr id="7172" name="Picture 4" descr="Verteilereinspritzpumpe - peugeot - indenor 3442F572 - 3442572 -  Dieselservice Stokking BV - gespecialiseerd in de dieselmotor en zijn  toepassingen">
            <a:extLst>
              <a:ext uri="{FF2B5EF4-FFF2-40B4-BE49-F238E27FC236}">
                <a16:creationId xmlns:a16="http://schemas.microsoft.com/office/drawing/2014/main" id="{39072C8C-EE19-4B02-865A-34BB565DD9E5}"/>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66545" y="1484784"/>
            <a:ext cx="5760640"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783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79B18F-56C6-4973-BA0A-D4E0F7C349D2}"/>
              </a:ext>
            </a:extLst>
          </p:cNvPr>
          <p:cNvSpPr>
            <a:spLocks noGrp="1"/>
          </p:cNvSpPr>
          <p:nvPr>
            <p:ph type="title"/>
          </p:nvPr>
        </p:nvSpPr>
        <p:spPr/>
        <p:txBody>
          <a:bodyPr/>
          <a:lstStyle/>
          <a:p>
            <a:pPr algn="ctr"/>
            <a:r>
              <a:rPr lang="nl-NL" dirty="0"/>
              <a:t> In de praktijk</a:t>
            </a:r>
          </a:p>
        </p:txBody>
      </p:sp>
      <p:pic>
        <p:nvPicPr>
          <p:cNvPr id="8194" name="Picture 2" descr="Vraag roterende brandstofpomp bosch.">
            <a:extLst>
              <a:ext uri="{FF2B5EF4-FFF2-40B4-BE49-F238E27FC236}">
                <a16:creationId xmlns:a16="http://schemas.microsoft.com/office/drawing/2014/main" id="{0D2DDB6B-C24E-4883-9671-9956AD791CB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050" y="1795752"/>
            <a:ext cx="6635750" cy="3731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277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498725" y="333375"/>
            <a:ext cx="6645275" cy="647700"/>
          </a:xfrm>
        </p:spPr>
        <p:txBody>
          <a:bodyPr>
            <a:normAutofit fontScale="90000"/>
          </a:bodyPr>
          <a:lstStyle/>
          <a:p>
            <a:br>
              <a:rPr lang="nl-NL" dirty="0"/>
            </a:br>
            <a:endParaRPr lang="nl-NL" dirty="0"/>
          </a:p>
        </p:txBody>
      </p:sp>
      <p:pic>
        <p:nvPicPr>
          <p:cNvPr id="5" name="Afbeelding 4">
            <a:extLst>
              <a:ext uri="{FF2B5EF4-FFF2-40B4-BE49-F238E27FC236}">
                <a16:creationId xmlns:a16="http://schemas.microsoft.com/office/drawing/2014/main" id="{A71F15C2-1A0D-4909-A000-636B9F3F05F0}"/>
              </a:ext>
            </a:extLst>
          </p:cNvPr>
          <p:cNvPicPr>
            <a:picLocks noChangeAspect="1"/>
          </p:cNvPicPr>
          <p:nvPr/>
        </p:nvPicPr>
        <p:blipFill>
          <a:blip r:embed="rId2"/>
          <a:stretch>
            <a:fillRect/>
          </a:stretch>
        </p:blipFill>
        <p:spPr>
          <a:xfrm>
            <a:off x="2051720" y="260648"/>
            <a:ext cx="6696744" cy="6042972"/>
          </a:xfrm>
          <a:prstGeom prst="rect">
            <a:avLst/>
          </a:prstGeom>
        </p:spPr>
      </p:pic>
    </p:spTree>
    <p:extLst>
      <p:ext uri="{BB962C8B-B14F-4D97-AF65-F5344CB8AC3E}">
        <p14:creationId xmlns:p14="http://schemas.microsoft.com/office/powerpoint/2010/main" val="3123544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Verschillende onderdelen</a:t>
            </a:r>
          </a:p>
        </p:txBody>
      </p:sp>
      <p:sp>
        <p:nvSpPr>
          <p:cNvPr id="3" name="Tijdelijke aanduiding voor inhoud 2"/>
          <p:cNvSpPr>
            <a:spLocks noGrp="1"/>
          </p:cNvSpPr>
          <p:nvPr>
            <p:ph idx="1"/>
          </p:nvPr>
        </p:nvSpPr>
        <p:spPr/>
        <p:txBody>
          <a:bodyPr/>
          <a:lstStyle/>
          <a:p>
            <a:pPr>
              <a:buFont typeface="Wingdings" panose="05000000000000000000" pitchFamily="2" charset="2"/>
              <a:buChar char="Ø"/>
            </a:pPr>
            <a:r>
              <a:rPr lang="nl-NL" dirty="0"/>
              <a:t> Brandstoftank</a:t>
            </a:r>
          </a:p>
          <a:p>
            <a:pPr>
              <a:buFont typeface="Wingdings" panose="05000000000000000000" pitchFamily="2" charset="2"/>
              <a:buChar char="Ø"/>
            </a:pPr>
            <a:r>
              <a:rPr lang="nl-NL" dirty="0"/>
              <a:t> Waterafscheider</a:t>
            </a:r>
          </a:p>
          <a:p>
            <a:pPr>
              <a:buFont typeface="Wingdings" panose="05000000000000000000" pitchFamily="2" charset="2"/>
              <a:buChar char="Ø"/>
            </a:pPr>
            <a:r>
              <a:rPr lang="nl-NL" dirty="0"/>
              <a:t> Grof filter</a:t>
            </a:r>
          </a:p>
          <a:p>
            <a:pPr>
              <a:buFont typeface="Wingdings" panose="05000000000000000000" pitchFamily="2" charset="2"/>
              <a:buChar char="Ø"/>
            </a:pPr>
            <a:r>
              <a:rPr lang="nl-NL" dirty="0"/>
              <a:t> Opvoerpompje</a:t>
            </a:r>
          </a:p>
          <a:p>
            <a:pPr>
              <a:buFont typeface="Wingdings" panose="05000000000000000000" pitchFamily="2" charset="2"/>
              <a:buChar char="Ø"/>
            </a:pPr>
            <a:r>
              <a:rPr lang="nl-NL" dirty="0"/>
              <a:t> </a:t>
            </a:r>
            <a:r>
              <a:rPr lang="nl-NL" dirty="0" err="1"/>
              <a:t>Fijnfilter</a:t>
            </a:r>
            <a:endParaRPr lang="nl-NL" dirty="0"/>
          </a:p>
          <a:p>
            <a:pPr>
              <a:buFont typeface="Wingdings" panose="05000000000000000000" pitchFamily="2" charset="2"/>
              <a:buChar char="Ø"/>
            </a:pPr>
            <a:r>
              <a:rPr lang="nl-NL" dirty="0"/>
              <a:t> Brandstofpomp</a:t>
            </a:r>
          </a:p>
          <a:p>
            <a:pPr>
              <a:buFont typeface="Wingdings" panose="05000000000000000000" pitchFamily="2" charset="2"/>
              <a:buChar char="Ø"/>
            </a:pPr>
            <a:r>
              <a:rPr lang="nl-NL" dirty="0"/>
              <a:t> verstuivers</a:t>
            </a:r>
          </a:p>
        </p:txBody>
      </p:sp>
    </p:spTree>
    <p:extLst>
      <p:ext uri="{BB962C8B-B14F-4D97-AF65-F5344CB8AC3E}">
        <p14:creationId xmlns:p14="http://schemas.microsoft.com/office/powerpoint/2010/main" val="3364240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Werking van een verstuiver</a:t>
            </a:r>
          </a:p>
        </p:txBody>
      </p:sp>
      <p:pic>
        <p:nvPicPr>
          <p:cNvPr id="5" name="Tijdelijke aanduiding voor inhoud 4">
            <a:extLst>
              <a:ext uri="{FF2B5EF4-FFF2-40B4-BE49-F238E27FC236}">
                <a16:creationId xmlns:a16="http://schemas.microsoft.com/office/drawing/2014/main" id="{299B51D9-05B5-4875-9DF5-B0F2412C4DB1}"/>
              </a:ext>
            </a:extLst>
          </p:cNvPr>
          <p:cNvPicPr>
            <a:picLocks noGrp="1" noChangeAspect="1"/>
          </p:cNvPicPr>
          <p:nvPr>
            <p:ph idx="1"/>
          </p:nvPr>
        </p:nvPicPr>
        <p:blipFill>
          <a:blip r:embed="rId2"/>
          <a:stretch>
            <a:fillRect/>
          </a:stretch>
        </p:blipFill>
        <p:spPr>
          <a:xfrm>
            <a:off x="2771800" y="1997694"/>
            <a:ext cx="4177134" cy="3992509"/>
          </a:xfrm>
        </p:spPr>
      </p:pic>
    </p:spTree>
    <p:extLst>
      <p:ext uri="{BB962C8B-B14F-4D97-AF65-F5344CB8AC3E}">
        <p14:creationId xmlns:p14="http://schemas.microsoft.com/office/powerpoint/2010/main" val="1518013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498725" y="333375"/>
            <a:ext cx="6645275" cy="647700"/>
          </a:xfrm>
        </p:spPr>
        <p:txBody>
          <a:bodyPr>
            <a:normAutofit fontScale="90000"/>
          </a:bodyPr>
          <a:lstStyle/>
          <a:p>
            <a:br>
              <a:rPr lang="nl-NL" dirty="0"/>
            </a:br>
            <a:endParaRPr lang="nl-NL" dirty="0"/>
          </a:p>
        </p:txBody>
      </p:sp>
      <p:pic>
        <p:nvPicPr>
          <p:cNvPr id="5" name="Afbeelding 4">
            <a:extLst>
              <a:ext uri="{FF2B5EF4-FFF2-40B4-BE49-F238E27FC236}">
                <a16:creationId xmlns:a16="http://schemas.microsoft.com/office/drawing/2014/main" id="{7A13099A-0FA6-4050-AFBE-2057400A94BB}"/>
              </a:ext>
            </a:extLst>
          </p:cNvPr>
          <p:cNvPicPr>
            <a:picLocks noChangeAspect="1"/>
          </p:cNvPicPr>
          <p:nvPr/>
        </p:nvPicPr>
        <p:blipFill>
          <a:blip r:embed="rId2"/>
          <a:stretch>
            <a:fillRect/>
          </a:stretch>
        </p:blipFill>
        <p:spPr>
          <a:xfrm>
            <a:off x="1979712" y="476672"/>
            <a:ext cx="6840760" cy="5516742"/>
          </a:xfrm>
          <a:prstGeom prst="rect">
            <a:avLst/>
          </a:prstGeom>
        </p:spPr>
      </p:pic>
    </p:spTree>
    <p:extLst>
      <p:ext uri="{BB962C8B-B14F-4D97-AF65-F5344CB8AC3E}">
        <p14:creationId xmlns:p14="http://schemas.microsoft.com/office/powerpoint/2010/main" val="600275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FD562D1-A41A-4A2F-84E8-D0014D108D72}"/>
              </a:ext>
            </a:extLst>
          </p:cNvPr>
          <p:cNvPicPr>
            <a:picLocks noChangeAspect="1"/>
          </p:cNvPicPr>
          <p:nvPr/>
        </p:nvPicPr>
        <p:blipFill>
          <a:blip r:embed="rId2"/>
          <a:stretch>
            <a:fillRect/>
          </a:stretch>
        </p:blipFill>
        <p:spPr>
          <a:xfrm>
            <a:off x="1763688" y="404664"/>
            <a:ext cx="7267575" cy="5276850"/>
          </a:xfrm>
          <a:prstGeom prst="rect">
            <a:avLst/>
          </a:prstGeom>
        </p:spPr>
      </p:pic>
    </p:spTree>
    <p:extLst>
      <p:ext uri="{BB962C8B-B14F-4D97-AF65-F5344CB8AC3E}">
        <p14:creationId xmlns:p14="http://schemas.microsoft.com/office/powerpoint/2010/main" val="3483634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D0ECD0-4F01-447D-BFB8-A26C87A417B4}"/>
              </a:ext>
            </a:extLst>
          </p:cNvPr>
          <p:cNvSpPr>
            <a:spLocks noGrp="1"/>
          </p:cNvSpPr>
          <p:nvPr>
            <p:ph type="title"/>
          </p:nvPr>
        </p:nvSpPr>
        <p:spPr/>
        <p:txBody>
          <a:bodyPr/>
          <a:lstStyle/>
          <a:p>
            <a:r>
              <a:rPr lang="nl-NL" dirty="0"/>
              <a:t>Verschillende inspuitdrukken</a:t>
            </a:r>
          </a:p>
        </p:txBody>
      </p:sp>
      <p:sp>
        <p:nvSpPr>
          <p:cNvPr id="3" name="Tijdelijke aanduiding voor inhoud 2">
            <a:extLst>
              <a:ext uri="{FF2B5EF4-FFF2-40B4-BE49-F238E27FC236}">
                <a16:creationId xmlns:a16="http://schemas.microsoft.com/office/drawing/2014/main" id="{A81FA68A-96B1-4808-9459-1FCD461BA8B3}"/>
              </a:ext>
            </a:extLst>
          </p:cNvPr>
          <p:cNvSpPr>
            <a:spLocks noGrp="1"/>
          </p:cNvSpPr>
          <p:nvPr>
            <p:ph idx="1"/>
          </p:nvPr>
        </p:nvSpPr>
        <p:spPr/>
        <p:txBody>
          <a:bodyPr/>
          <a:lstStyle/>
          <a:p>
            <a:endParaRPr lang="nl-NL" dirty="0"/>
          </a:p>
          <a:p>
            <a:r>
              <a:rPr lang="nl-NL" dirty="0"/>
              <a:t>Conventionele verstuivers 180-400 bar</a:t>
            </a:r>
          </a:p>
          <a:p>
            <a:endParaRPr lang="nl-NL" dirty="0"/>
          </a:p>
          <a:p>
            <a:r>
              <a:rPr lang="nl-NL" dirty="0"/>
              <a:t>Pompverstuiver 2000 bar</a:t>
            </a:r>
          </a:p>
          <a:p>
            <a:endParaRPr lang="nl-NL" dirty="0"/>
          </a:p>
          <a:p>
            <a:r>
              <a:rPr lang="nl-NL" dirty="0" err="1"/>
              <a:t>Commonrail</a:t>
            </a:r>
            <a:r>
              <a:rPr lang="nl-NL" dirty="0"/>
              <a:t> 1800 bar</a:t>
            </a:r>
          </a:p>
        </p:txBody>
      </p:sp>
    </p:spTree>
    <p:extLst>
      <p:ext uri="{BB962C8B-B14F-4D97-AF65-F5344CB8AC3E}">
        <p14:creationId xmlns:p14="http://schemas.microsoft.com/office/powerpoint/2010/main" val="902724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  Een volledig systeem</a:t>
            </a:r>
          </a:p>
        </p:txBody>
      </p:sp>
      <p:pic>
        <p:nvPicPr>
          <p:cNvPr id="1026" name="Picture 2" descr="Scheepsdieselmotor Onderhoud (5 Handige Tips)">
            <a:extLst>
              <a:ext uri="{FF2B5EF4-FFF2-40B4-BE49-F238E27FC236}">
                <a16:creationId xmlns:a16="http://schemas.microsoft.com/office/drawing/2014/main" id="{F1CBAC32-E296-48C4-9350-6394FE9E5E9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11761" y="1770856"/>
            <a:ext cx="4838352" cy="486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487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br>
              <a:rPr lang="nl-NL" dirty="0"/>
            </a:br>
            <a:r>
              <a:rPr lang="nl-NL" dirty="0"/>
              <a:t>Brandstoftank</a:t>
            </a:r>
          </a:p>
        </p:txBody>
      </p:sp>
      <p:sp>
        <p:nvSpPr>
          <p:cNvPr id="4" name="Tijdelijke aanduiding voor inhoud 3">
            <a:extLst>
              <a:ext uri="{FF2B5EF4-FFF2-40B4-BE49-F238E27FC236}">
                <a16:creationId xmlns:a16="http://schemas.microsoft.com/office/drawing/2014/main" id="{687214E6-A8C1-4D1F-BE0B-3843BDB8BD39}"/>
              </a:ext>
            </a:extLst>
          </p:cNvPr>
          <p:cNvSpPr>
            <a:spLocks noGrp="1"/>
          </p:cNvSpPr>
          <p:nvPr>
            <p:ph idx="1"/>
          </p:nvPr>
        </p:nvSpPr>
        <p:spPr/>
        <p:txBody>
          <a:bodyPr/>
          <a:lstStyle/>
          <a:p>
            <a:r>
              <a:rPr lang="nl-NL" dirty="0"/>
              <a:t>IJzer , makkelijk zelf te bewerken bij bv lekkage of extra aansluiting,  vatbaar voor roestvorming</a:t>
            </a:r>
          </a:p>
          <a:p>
            <a:endParaRPr lang="nl-NL" dirty="0"/>
          </a:p>
          <a:p>
            <a:r>
              <a:rPr lang="nl-NL" dirty="0"/>
              <a:t>Kunststof,  geen roestvorming, niet zelf te repareren bij lekkage</a:t>
            </a:r>
          </a:p>
          <a:p>
            <a:endParaRPr lang="nl-NL" dirty="0"/>
          </a:p>
          <a:p>
            <a:endParaRPr lang="nl-NL" dirty="0"/>
          </a:p>
          <a:p>
            <a:endParaRPr lang="nl-NL" dirty="0"/>
          </a:p>
        </p:txBody>
      </p:sp>
      <p:pic>
        <p:nvPicPr>
          <p:cNvPr id="6" name="Afbeelding 5">
            <a:extLst>
              <a:ext uri="{FF2B5EF4-FFF2-40B4-BE49-F238E27FC236}">
                <a16:creationId xmlns:a16="http://schemas.microsoft.com/office/drawing/2014/main" id="{B7117DD7-59D0-477B-A3E4-1F61E482283F}"/>
              </a:ext>
            </a:extLst>
          </p:cNvPr>
          <p:cNvPicPr>
            <a:picLocks noChangeAspect="1"/>
          </p:cNvPicPr>
          <p:nvPr/>
        </p:nvPicPr>
        <p:blipFill>
          <a:blip r:embed="rId2"/>
          <a:stretch>
            <a:fillRect/>
          </a:stretch>
        </p:blipFill>
        <p:spPr>
          <a:xfrm>
            <a:off x="2987824" y="4221163"/>
            <a:ext cx="4438650" cy="1905000"/>
          </a:xfrm>
          <a:prstGeom prst="rect">
            <a:avLst/>
          </a:prstGeom>
        </p:spPr>
      </p:pic>
    </p:spTree>
    <p:extLst>
      <p:ext uri="{BB962C8B-B14F-4D97-AF65-F5344CB8AC3E}">
        <p14:creationId xmlns:p14="http://schemas.microsoft.com/office/powerpoint/2010/main" val="2686720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2534E0-D6D1-4FC0-8D0F-1CFA17C0F995}"/>
              </a:ext>
            </a:extLst>
          </p:cNvPr>
          <p:cNvSpPr>
            <a:spLocks noGrp="1"/>
          </p:cNvSpPr>
          <p:nvPr>
            <p:ph type="title"/>
          </p:nvPr>
        </p:nvSpPr>
        <p:spPr/>
        <p:txBody>
          <a:bodyPr/>
          <a:lstStyle/>
          <a:p>
            <a:pPr algn="ctr"/>
            <a:r>
              <a:rPr lang="nl-NL" dirty="0"/>
              <a:t>Vlotter element en inhoudsmeter</a:t>
            </a:r>
          </a:p>
        </p:txBody>
      </p:sp>
      <p:pic>
        <p:nvPicPr>
          <p:cNvPr id="5" name="Tijdelijke aanduiding voor inhoud 4">
            <a:extLst>
              <a:ext uri="{FF2B5EF4-FFF2-40B4-BE49-F238E27FC236}">
                <a16:creationId xmlns:a16="http://schemas.microsoft.com/office/drawing/2014/main" id="{E1675E48-7C0D-4F9E-9011-71032E57EC06}"/>
              </a:ext>
            </a:extLst>
          </p:cNvPr>
          <p:cNvPicPr>
            <a:picLocks noGrp="1" noChangeAspect="1"/>
          </p:cNvPicPr>
          <p:nvPr>
            <p:ph idx="1"/>
          </p:nvPr>
        </p:nvPicPr>
        <p:blipFill>
          <a:blip r:embed="rId2"/>
          <a:stretch>
            <a:fillRect/>
          </a:stretch>
        </p:blipFill>
        <p:spPr>
          <a:xfrm>
            <a:off x="1979712" y="1844824"/>
            <a:ext cx="6248064" cy="3498400"/>
          </a:xfrm>
        </p:spPr>
      </p:pic>
    </p:spTree>
    <p:extLst>
      <p:ext uri="{BB962C8B-B14F-4D97-AF65-F5344CB8AC3E}">
        <p14:creationId xmlns:p14="http://schemas.microsoft.com/office/powerpoint/2010/main" val="2783188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DB1C5-9534-4297-8538-9E565387B4D0}"/>
              </a:ext>
            </a:extLst>
          </p:cNvPr>
          <p:cNvSpPr>
            <a:spLocks noGrp="1"/>
          </p:cNvSpPr>
          <p:nvPr>
            <p:ph type="title"/>
          </p:nvPr>
        </p:nvSpPr>
        <p:spPr/>
        <p:txBody>
          <a:bodyPr/>
          <a:lstStyle/>
          <a:p>
            <a:pPr algn="ctr"/>
            <a:r>
              <a:rPr lang="nl-NL" dirty="0"/>
              <a:t>Waterafscheider en grof filter</a:t>
            </a:r>
          </a:p>
        </p:txBody>
      </p:sp>
      <p:pic>
        <p:nvPicPr>
          <p:cNvPr id="5" name="Tijdelijke aanduiding voor inhoud 4">
            <a:extLst>
              <a:ext uri="{FF2B5EF4-FFF2-40B4-BE49-F238E27FC236}">
                <a16:creationId xmlns:a16="http://schemas.microsoft.com/office/drawing/2014/main" id="{8FB53641-EBC0-45E3-9440-1E62B945F4E9}"/>
              </a:ext>
            </a:extLst>
          </p:cNvPr>
          <p:cNvPicPr>
            <a:picLocks noGrp="1" noChangeAspect="1"/>
          </p:cNvPicPr>
          <p:nvPr>
            <p:ph idx="1"/>
          </p:nvPr>
        </p:nvPicPr>
        <p:blipFill>
          <a:blip r:embed="rId2"/>
          <a:stretch>
            <a:fillRect/>
          </a:stretch>
        </p:blipFill>
        <p:spPr>
          <a:xfrm>
            <a:off x="1475656" y="2132856"/>
            <a:ext cx="2878058" cy="3550091"/>
          </a:xfrm>
        </p:spPr>
      </p:pic>
      <p:pic>
        <p:nvPicPr>
          <p:cNvPr id="7" name="Afbeelding 6">
            <a:extLst>
              <a:ext uri="{FF2B5EF4-FFF2-40B4-BE49-F238E27FC236}">
                <a16:creationId xmlns:a16="http://schemas.microsoft.com/office/drawing/2014/main" id="{475808E4-AAEE-4313-8B24-476F4655051C}"/>
              </a:ext>
            </a:extLst>
          </p:cNvPr>
          <p:cNvPicPr>
            <a:picLocks noChangeAspect="1"/>
          </p:cNvPicPr>
          <p:nvPr/>
        </p:nvPicPr>
        <p:blipFill>
          <a:blip r:embed="rId3"/>
          <a:stretch>
            <a:fillRect/>
          </a:stretch>
        </p:blipFill>
        <p:spPr>
          <a:xfrm>
            <a:off x="5004048" y="1484784"/>
            <a:ext cx="3213179" cy="4906144"/>
          </a:xfrm>
          <a:prstGeom prst="rect">
            <a:avLst/>
          </a:prstGeom>
        </p:spPr>
      </p:pic>
    </p:spTree>
    <p:extLst>
      <p:ext uri="{BB962C8B-B14F-4D97-AF65-F5344CB8AC3E}">
        <p14:creationId xmlns:p14="http://schemas.microsoft.com/office/powerpoint/2010/main" val="1528065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Waterafscheider met grof filter</a:t>
            </a:r>
          </a:p>
        </p:txBody>
      </p:sp>
      <p:pic>
        <p:nvPicPr>
          <p:cNvPr id="3074" name="Picture 2" descr="Delphi waterafscheider groffilter met opvoerpomp | Waterafscheiders / Grof  filters systemen | dedieseldokter.nl">
            <a:extLst>
              <a:ext uri="{FF2B5EF4-FFF2-40B4-BE49-F238E27FC236}">
                <a16:creationId xmlns:a16="http://schemas.microsoft.com/office/drawing/2014/main" id="{63C0E325-45AF-4249-98C8-F7F127903DB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2800" y="1196975"/>
            <a:ext cx="6572250" cy="492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977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70EDA14C-D9A4-4AFE-AD4F-968F1CF07148}"/>
              </a:ext>
            </a:extLst>
          </p:cNvPr>
          <p:cNvPicPr>
            <a:picLocks noGrp="1" noChangeAspect="1"/>
          </p:cNvPicPr>
          <p:nvPr>
            <p:ph idx="1"/>
          </p:nvPr>
        </p:nvPicPr>
        <p:blipFill>
          <a:blip r:embed="rId2"/>
          <a:stretch>
            <a:fillRect/>
          </a:stretch>
        </p:blipFill>
        <p:spPr>
          <a:xfrm>
            <a:off x="2051050" y="1238250"/>
            <a:ext cx="2257425" cy="1998663"/>
          </a:xfrm>
        </p:spPr>
      </p:pic>
      <p:pic>
        <p:nvPicPr>
          <p:cNvPr id="7" name="Afbeelding 6">
            <a:extLst>
              <a:ext uri="{FF2B5EF4-FFF2-40B4-BE49-F238E27FC236}">
                <a16:creationId xmlns:a16="http://schemas.microsoft.com/office/drawing/2014/main" id="{22B84AA4-CA19-44A9-A519-9867232C94C4}"/>
              </a:ext>
            </a:extLst>
          </p:cNvPr>
          <p:cNvPicPr>
            <a:picLocks noChangeAspect="1"/>
          </p:cNvPicPr>
          <p:nvPr/>
        </p:nvPicPr>
        <p:blipFill>
          <a:blip r:embed="rId3"/>
          <a:stretch>
            <a:fillRect/>
          </a:stretch>
        </p:blipFill>
        <p:spPr>
          <a:xfrm>
            <a:off x="4368800" y="1238250"/>
            <a:ext cx="4316413" cy="1998663"/>
          </a:xfrm>
          <a:prstGeom prst="rect">
            <a:avLst/>
          </a:prstGeom>
        </p:spPr>
      </p:pic>
      <p:pic>
        <p:nvPicPr>
          <p:cNvPr id="11" name="Afbeelding 10">
            <a:extLst>
              <a:ext uri="{FF2B5EF4-FFF2-40B4-BE49-F238E27FC236}">
                <a16:creationId xmlns:a16="http://schemas.microsoft.com/office/drawing/2014/main" id="{A923B0F1-0D19-4B60-9FBD-45FC40523745}"/>
              </a:ext>
            </a:extLst>
          </p:cNvPr>
          <p:cNvPicPr>
            <a:picLocks noChangeAspect="1"/>
          </p:cNvPicPr>
          <p:nvPr/>
        </p:nvPicPr>
        <p:blipFill>
          <a:blip r:embed="rId4"/>
          <a:stretch>
            <a:fillRect/>
          </a:stretch>
        </p:blipFill>
        <p:spPr>
          <a:xfrm>
            <a:off x="2051050" y="3297238"/>
            <a:ext cx="2139950" cy="2782888"/>
          </a:xfrm>
          <a:prstGeom prst="rect">
            <a:avLst/>
          </a:prstGeom>
        </p:spPr>
      </p:pic>
      <p:pic>
        <p:nvPicPr>
          <p:cNvPr id="9" name="Afbeelding 8" descr="Afbeelding met metaalgoed, uitrusting&#10;&#10;Automatisch gegenereerde beschrijving">
            <a:extLst>
              <a:ext uri="{FF2B5EF4-FFF2-40B4-BE49-F238E27FC236}">
                <a16:creationId xmlns:a16="http://schemas.microsoft.com/office/drawing/2014/main" id="{A1EB3DF9-C569-4C7A-9C48-BCC0BA255DE0}"/>
              </a:ext>
            </a:extLst>
          </p:cNvPr>
          <p:cNvPicPr>
            <a:picLocks noChangeAspect="1"/>
          </p:cNvPicPr>
          <p:nvPr/>
        </p:nvPicPr>
        <p:blipFill>
          <a:blip r:embed="rId5"/>
          <a:stretch>
            <a:fillRect/>
          </a:stretch>
        </p:blipFill>
        <p:spPr>
          <a:xfrm>
            <a:off x="4251325" y="3297238"/>
            <a:ext cx="4433888" cy="2782888"/>
          </a:xfrm>
          <a:prstGeom prst="rect">
            <a:avLst/>
          </a:prstGeom>
        </p:spPr>
      </p:pic>
      <p:sp>
        <p:nvSpPr>
          <p:cNvPr id="2" name="Titel 1">
            <a:extLst>
              <a:ext uri="{FF2B5EF4-FFF2-40B4-BE49-F238E27FC236}">
                <a16:creationId xmlns:a16="http://schemas.microsoft.com/office/drawing/2014/main" id="{0376481E-E020-4BB8-B570-60E6E88AB484}"/>
              </a:ext>
            </a:extLst>
          </p:cNvPr>
          <p:cNvSpPr>
            <a:spLocks noGrp="1"/>
          </p:cNvSpPr>
          <p:nvPr>
            <p:ph type="title"/>
          </p:nvPr>
        </p:nvSpPr>
        <p:spPr>
          <a:xfrm>
            <a:off x="1979712" y="332656"/>
            <a:ext cx="6645424" cy="648072"/>
          </a:xfrm>
        </p:spPr>
        <p:txBody>
          <a:bodyPr anchor="ctr">
            <a:normAutofit/>
          </a:bodyPr>
          <a:lstStyle/>
          <a:p>
            <a:pPr algn="ctr"/>
            <a:r>
              <a:rPr lang="nl-NL" dirty="0"/>
              <a:t> Banjo bouten</a:t>
            </a:r>
          </a:p>
        </p:txBody>
      </p:sp>
    </p:spTree>
    <p:extLst>
      <p:ext uri="{BB962C8B-B14F-4D97-AF65-F5344CB8AC3E}">
        <p14:creationId xmlns:p14="http://schemas.microsoft.com/office/powerpoint/2010/main" val="1558027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3E8AA6-61E3-4C98-AAC9-34A576001F91}"/>
              </a:ext>
            </a:extLst>
          </p:cNvPr>
          <p:cNvSpPr>
            <a:spLocks noGrp="1"/>
          </p:cNvSpPr>
          <p:nvPr>
            <p:ph type="title"/>
          </p:nvPr>
        </p:nvSpPr>
        <p:spPr/>
        <p:txBody>
          <a:bodyPr/>
          <a:lstStyle/>
          <a:p>
            <a:r>
              <a:rPr lang="nl-NL" dirty="0"/>
              <a:t> membraam opvoerpompje </a:t>
            </a:r>
            <a:r>
              <a:rPr lang="nl-NL" dirty="0" err="1"/>
              <a:t>Fendt</a:t>
            </a:r>
            <a:endParaRPr lang="nl-NL" dirty="0"/>
          </a:p>
        </p:txBody>
      </p:sp>
      <p:pic>
        <p:nvPicPr>
          <p:cNvPr id="2054" name="Picture 6" descr="Fendt 305 LS - Onderhoud inspuitpomp, oliepeilen en ontluchten">
            <a:extLst>
              <a:ext uri="{FF2B5EF4-FFF2-40B4-BE49-F238E27FC236}">
                <a16:creationId xmlns:a16="http://schemas.microsoft.com/office/drawing/2014/main" id="{F9F74F29-04B1-4419-8CEF-2A9B0A8613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171" y="1916832"/>
            <a:ext cx="5888654"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4800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2854</TotalTime>
  <Words>352</Words>
  <Application>Microsoft Office PowerPoint</Application>
  <PresentationFormat>Diavoorstelling (4:3)</PresentationFormat>
  <Paragraphs>53</Paragraphs>
  <Slides>23</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23</vt:i4>
      </vt:variant>
    </vt:vector>
  </HeadingPairs>
  <TitlesOfParts>
    <vt:vector size="27" baseType="lpstr">
      <vt:lpstr>Arial</vt:lpstr>
      <vt:lpstr>Calibri</vt:lpstr>
      <vt:lpstr>Wingdings</vt:lpstr>
      <vt:lpstr>Kantoorthema</vt:lpstr>
      <vt:lpstr>Het brandstofsysteem</vt:lpstr>
      <vt:lpstr>Verschillende onderdelen</vt:lpstr>
      <vt:lpstr>  Een volledig systeem</vt:lpstr>
      <vt:lpstr> Brandstoftank</vt:lpstr>
      <vt:lpstr>Vlotter element en inhoudsmeter</vt:lpstr>
      <vt:lpstr>Waterafscheider en grof filter</vt:lpstr>
      <vt:lpstr> Waterafscheider met grof filter</vt:lpstr>
      <vt:lpstr> Banjo bouten</vt:lpstr>
      <vt:lpstr> membraam opvoerpompje Fendt</vt:lpstr>
      <vt:lpstr>Brandstof opvoerpompje membraam</vt:lpstr>
      <vt:lpstr>plunjer brandstof opvoerpompje</vt:lpstr>
      <vt:lpstr>Fijnfilters in verschillende uitvoeringen</vt:lpstr>
      <vt:lpstr>Diesel brandstofsysteem met lijnpomp</vt:lpstr>
      <vt:lpstr>lijnpomp</vt:lpstr>
      <vt:lpstr>In de praktijk</vt:lpstr>
      <vt:lpstr> werking van een lijnpomp</vt:lpstr>
      <vt:lpstr>roterende pomp</vt:lpstr>
      <vt:lpstr> In de praktijk</vt:lpstr>
      <vt:lpstr> </vt:lpstr>
      <vt:lpstr>Werking van een verstuiver</vt:lpstr>
      <vt:lpstr> </vt:lpstr>
      <vt:lpstr>PowerPoint-presentatie</vt:lpstr>
      <vt:lpstr>Verschillende inspuitdrukken</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Piet de Beijer</cp:lastModifiedBy>
  <cp:revision>169</cp:revision>
  <cp:lastPrinted>2015-09-16T11:22:19Z</cp:lastPrinted>
  <dcterms:created xsi:type="dcterms:W3CDTF">2013-11-15T15:05:42Z</dcterms:created>
  <dcterms:modified xsi:type="dcterms:W3CDTF">2021-03-04T19:33:36Z</dcterms:modified>
</cp:coreProperties>
</file>